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3" r:id="rId6"/>
    <p:sldId id="261"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0677F-0AB4-4E36-8DA3-1DFA1B51DEEF}"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37E2-9C3A-4796-9394-F0485B2282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206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677F-0AB4-4E36-8DA3-1DFA1B51DEEF}"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34342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677F-0AB4-4E36-8DA3-1DFA1B51DEEF}"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405993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0677F-0AB4-4E36-8DA3-1DFA1B51DEEF}"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110246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0677F-0AB4-4E36-8DA3-1DFA1B51DEEF}"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37E2-9C3A-4796-9394-F0485B2282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97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0677F-0AB4-4E36-8DA3-1DFA1B51DEEF}"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26158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0677F-0AB4-4E36-8DA3-1DFA1B51DEEF}"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161787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0677F-0AB4-4E36-8DA3-1DFA1B51DEEF}"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352901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80677F-0AB4-4E36-8DA3-1DFA1B51DEEF}" type="datetimeFigureOut">
              <a:rPr lang="en-US" smtClean="0"/>
              <a:t>11/17/2020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178882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80677F-0AB4-4E36-8DA3-1DFA1B51DEEF}" type="datetimeFigureOut">
              <a:rPr lang="en-US" smtClean="0"/>
              <a:t>11/17/2020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0F37E2-9C3A-4796-9394-F0485B22823C}" type="slidenum">
              <a:rPr lang="en-US" smtClean="0"/>
              <a:t>‹#›</a:t>
            </a:fld>
            <a:endParaRPr lang="en-US"/>
          </a:p>
        </p:txBody>
      </p:sp>
    </p:spTree>
    <p:extLst>
      <p:ext uri="{BB962C8B-B14F-4D97-AF65-F5344CB8AC3E}">
        <p14:creationId xmlns:p14="http://schemas.microsoft.com/office/powerpoint/2010/main" val="180609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80677F-0AB4-4E36-8DA3-1DFA1B51DEEF}"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37E2-9C3A-4796-9394-F0485B22823C}" type="slidenum">
              <a:rPr lang="en-US" smtClean="0"/>
              <a:t>‹#›</a:t>
            </a:fld>
            <a:endParaRPr lang="en-US"/>
          </a:p>
        </p:txBody>
      </p:sp>
    </p:spTree>
    <p:extLst>
      <p:ext uri="{BB962C8B-B14F-4D97-AF65-F5344CB8AC3E}">
        <p14:creationId xmlns:p14="http://schemas.microsoft.com/office/powerpoint/2010/main" val="228629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80677F-0AB4-4E36-8DA3-1DFA1B51DEEF}" type="datetimeFigureOut">
              <a:rPr lang="en-US" smtClean="0"/>
              <a:t>11/17/2020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0F37E2-9C3A-4796-9394-F0485B2282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5261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D822-06FD-47B7-9F99-7E27D955258D}"/>
              </a:ext>
            </a:extLst>
          </p:cNvPr>
          <p:cNvSpPr>
            <a:spLocks noGrp="1"/>
          </p:cNvSpPr>
          <p:nvPr>
            <p:ph type="ctrTitle"/>
          </p:nvPr>
        </p:nvSpPr>
        <p:spPr/>
        <p:txBody>
          <a:bodyPr/>
          <a:lstStyle/>
          <a:p>
            <a:r>
              <a:rPr lang="en-US" dirty="0"/>
              <a:t>Private Use of Outdoor Public Spaces</a:t>
            </a:r>
          </a:p>
        </p:txBody>
      </p:sp>
      <p:sp>
        <p:nvSpPr>
          <p:cNvPr id="3" name="Subtitle 2">
            <a:extLst>
              <a:ext uri="{FF2B5EF4-FFF2-40B4-BE49-F238E27FC236}">
                <a16:creationId xmlns:a16="http://schemas.microsoft.com/office/drawing/2014/main" id="{08587696-5807-41FF-94A6-71118D53228A}"/>
              </a:ext>
            </a:extLst>
          </p:cNvPr>
          <p:cNvSpPr>
            <a:spLocks noGrp="1"/>
          </p:cNvSpPr>
          <p:nvPr>
            <p:ph type="subTitle" idx="1"/>
          </p:nvPr>
        </p:nvSpPr>
        <p:spPr/>
        <p:txBody>
          <a:bodyPr/>
          <a:lstStyle/>
          <a:p>
            <a:r>
              <a:rPr lang="en-US" dirty="0"/>
              <a:t>December 3, 2020</a:t>
            </a:r>
          </a:p>
        </p:txBody>
      </p:sp>
      <p:pic>
        <p:nvPicPr>
          <p:cNvPr id="5" name="Picture 4">
            <a:extLst>
              <a:ext uri="{FF2B5EF4-FFF2-40B4-BE49-F238E27FC236}">
                <a16:creationId xmlns:a16="http://schemas.microsoft.com/office/drawing/2014/main" id="{A9221D6E-11DE-4BC3-A9AA-591F76865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973939"/>
            <a:ext cx="4544292" cy="973777"/>
          </a:xfrm>
          <a:prstGeom prst="rect">
            <a:avLst/>
          </a:prstGeom>
        </p:spPr>
      </p:pic>
    </p:spTree>
    <p:extLst>
      <p:ext uri="{BB962C8B-B14F-4D97-AF65-F5344CB8AC3E}">
        <p14:creationId xmlns:p14="http://schemas.microsoft.com/office/powerpoint/2010/main" val="99169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0187-6EAB-4FBA-8DDC-A59D242EA6B7}"/>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645CC94F-60FE-4AB5-B1D6-5070CC4CA22D}"/>
              </a:ext>
            </a:extLst>
          </p:cNvPr>
          <p:cNvSpPr>
            <a:spLocks noGrp="1"/>
          </p:cNvSpPr>
          <p:nvPr>
            <p:ph idx="1"/>
          </p:nvPr>
        </p:nvSpPr>
        <p:spPr/>
        <p:txBody>
          <a:bodyPr/>
          <a:lstStyle/>
          <a:p>
            <a:r>
              <a:rPr lang="en-US" dirty="0"/>
              <a:t>Resolution No. 2012-101 Established a one year demonstration project for the private use of public space for the purposes of outdoor seating. </a:t>
            </a:r>
          </a:p>
          <a:p>
            <a:r>
              <a:rPr lang="en-US" dirty="0"/>
              <a:t>Resolution No. 2016-18 Creating a pilot program to allow parklets and </a:t>
            </a:r>
            <a:r>
              <a:rPr lang="en-US" dirty="0" err="1"/>
              <a:t>streateries</a:t>
            </a:r>
            <a:r>
              <a:rPr lang="en-US" dirty="0"/>
              <a:t> on the street. Allowed up to four parklets or </a:t>
            </a:r>
            <a:r>
              <a:rPr lang="en-US" dirty="0" err="1"/>
              <a:t>streateries</a:t>
            </a:r>
            <a:r>
              <a:rPr lang="en-US" dirty="0"/>
              <a:t> to be permitted.</a:t>
            </a:r>
          </a:p>
          <a:p>
            <a:r>
              <a:rPr lang="en-US" dirty="0"/>
              <a:t>Resolution No. 2018-24 Extended the demonstration project through December 31, 2019</a:t>
            </a:r>
          </a:p>
          <a:p>
            <a:r>
              <a:rPr lang="en-US" dirty="0"/>
              <a:t>Resolution No. 2020-16 Extended the demonstration project through December 31, 2020 and added options for retail displays to support businesses during the COVID-19 pandemic.</a:t>
            </a:r>
          </a:p>
          <a:p>
            <a:endParaRPr lang="en-US" dirty="0"/>
          </a:p>
        </p:txBody>
      </p:sp>
    </p:spTree>
    <p:extLst>
      <p:ext uri="{BB962C8B-B14F-4D97-AF65-F5344CB8AC3E}">
        <p14:creationId xmlns:p14="http://schemas.microsoft.com/office/powerpoint/2010/main" val="294164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8D2FAA-8DE1-4147-8AC4-978F81A56789}"/>
              </a:ext>
            </a:extLst>
          </p:cNvPr>
          <p:cNvSpPr>
            <a:spLocks noGrp="1"/>
          </p:cNvSpPr>
          <p:nvPr>
            <p:ph type="title"/>
          </p:nvPr>
        </p:nvSpPr>
        <p:spPr/>
        <p:txBody>
          <a:bodyPr/>
          <a:lstStyle/>
          <a:p>
            <a:r>
              <a:rPr lang="en-US" dirty="0"/>
              <a:t>Proposed Code</a:t>
            </a:r>
          </a:p>
        </p:txBody>
      </p:sp>
      <p:sp>
        <p:nvSpPr>
          <p:cNvPr id="6" name="Content Placeholder 5">
            <a:extLst>
              <a:ext uri="{FF2B5EF4-FFF2-40B4-BE49-F238E27FC236}">
                <a16:creationId xmlns:a16="http://schemas.microsoft.com/office/drawing/2014/main" id="{B2F4E84B-DB74-446A-A980-6566BB02746E}"/>
              </a:ext>
            </a:extLst>
          </p:cNvPr>
          <p:cNvSpPr>
            <a:spLocks noGrp="1"/>
          </p:cNvSpPr>
          <p:nvPr>
            <p:ph idx="1"/>
          </p:nvPr>
        </p:nvSpPr>
        <p:spPr/>
        <p:txBody>
          <a:bodyPr>
            <a:normAutofit/>
          </a:bodyPr>
          <a:lstStyle/>
          <a:p>
            <a:r>
              <a:rPr lang="en-US" b="1" dirty="0"/>
              <a:t>AN ORDINANCE</a:t>
            </a:r>
            <a:r>
              <a:rPr lang="en-US" dirty="0"/>
              <a:t>, amending Title 7 of WCC, creating regulations and permit requirements for private use of City streets and sidewalks for sidewalk cafes, storefront enhancements and display of goods, parklets, and </a:t>
            </a:r>
            <a:r>
              <a:rPr lang="en-US" dirty="0" err="1"/>
              <a:t>streateries</a:t>
            </a:r>
            <a:r>
              <a:rPr lang="en-US" dirty="0"/>
              <a:t>.</a:t>
            </a:r>
          </a:p>
          <a:p>
            <a:endParaRPr lang="en-US" dirty="0"/>
          </a:p>
          <a:p>
            <a:pPr lvl="1">
              <a:buFont typeface="Wingdings" panose="05000000000000000000" pitchFamily="2" charset="2"/>
              <a:buChar char="§"/>
            </a:pPr>
            <a:r>
              <a:rPr lang="en-US" dirty="0"/>
              <a:t>The use of public streets and sidewalks for private uses is only permitted when the use is incidental to a legal permitted use (parklets are exempt from this requirement) and is limited to the frontage of property in which the subject use is occupied. </a:t>
            </a:r>
          </a:p>
          <a:p>
            <a:pPr marL="201168" lvl="1" indent="0">
              <a:buNone/>
            </a:pPr>
            <a:endParaRPr lang="en-US" dirty="0"/>
          </a:p>
          <a:p>
            <a:pPr lvl="1">
              <a:buFont typeface="Wingdings" panose="05000000000000000000" pitchFamily="2" charset="2"/>
              <a:buChar char="§"/>
            </a:pPr>
            <a:r>
              <a:rPr lang="en-US" dirty="0"/>
              <a:t>Restaurants and retail establishments may use the public space along its building frontage to display goods and storefront enhancements.  Restaurants and retail establishments may place chairs, tables, and flower pots on the sidewalk on a temporary basis, tables and chairs placed in the sidewalk will be treated as </a:t>
            </a:r>
            <a:r>
              <a:rPr lang="en-US" b="1" dirty="0"/>
              <a:t>public space amenity </a:t>
            </a:r>
            <a:r>
              <a:rPr lang="en-US" dirty="0"/>
              <a:t>and be available to all public using the sidewalk. </a:t>
            </a:r>
          </a:p>
          <a:p>
            <a:endParaRPr lang="en-US" dirty="0"/>
          </a:p>
        </p:txBody>
      </p:sp>
    </p:spTree>
    <p:extLst>
      <p:ext uri="{BB962C8B-B14F-4D97-AF65-F5344CB8AC3E}">
        <p14:creationId xmlns:p14="http://schemas.microsoft.com/office/powerpoint/2010/main" val="339872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DA3E-0C0E-47AF-AA5E-830F76DD52E5}"/>
              </a:ext>
            </a:extLst>
          </p:cNvPr>
          <p:cNvSpPr>
            <a:spLocks noGrp="1"/>
          </p:cNvSpPr>
          <p:nvPr>
            <p:ph type="title"/>
          </p:nvPr>
        </p:nvSpPr>
        <p:spPr/>
        <p:txBody>
          <a:bodyPr/>
          <a:lstStyle/>
          <a:p>
            <a:r>
              <a:rPr lang="en-US" dirty="0"/>
              <a:t>Sidewalk Cafes</a:t>
            </a:r>
          </a:p>
        </p:txBody>
      </p:sp>
      <p:sp>
        <p:nvSpPr>
          <p:cNvPr id="3" name="Content Placeholder 2">
            <a:extLst>
              <a:ext uri="{FF2B5EF4-FFF2-40B4-BE49-F238E27FC236}">
                <a16:creationId xmlns:a16="http://schemas.microsoft.com/office/drawing/2014/main" id="{22E49661-75ED-40FC-8971-57799C79965D}"/>
              </a:ext>
            </a:extLst>
          </p:cNvPr>
          <p:cNvSpPr>
            <a:spLocks noGrp="1"/>
          </p:cNvSpPr>
          <p:nvPr>
            <p:ph idx="1"/>
          </p:nvPr>
        </p:nvSpPr>
        <p:spPr/>
        <p:txBody>
          <a:bodyPr>
            <a:normAutofit/>
          </a:bodyPr>
          <a:lstStyle/>
          <a:p>
            <a:r>
              <a:rPr lang="en-US" b="1" dirty="0"/>
              <a:t>Sidewalk Café:  </a:t>
            </a:r>
            <a:r>
              <a:rPr lang="en-US" dirty="0"/>
              <a:t>Sidewalk cafes are areas of the sidewalk permitted under WCC 7.40.060.  Sidewalk cafes are delineated areas that are under exclusive control of the operating business.  Sidewalk cafes may provide for the serving of alcohol.</a:t>
            </a:r>
          </a:p>
          <a:p>
            <a:r>
              <a:rPr lang="en-US" dirty="0"/>
              <a:t>The use of the sidewalk shall only be allowed where sidewalk exists and the sidewalk width is in excess of 10 feet for sidewalk cafes.  </a:t>
            </a:r>
          </a:p>
          <a:p>
            <a:endParaRPr lang="en-US" dirty="0"/>
          </a:p>
        </p:txBody>
      </p:sp>
    </p:spTree>
    <p:extLst>
      <p:ext uri="{BB962C8B-B14F-4D97-AF65-F5344CB8AC3E}">
        <p14:creationId xmlns:p14="http://schemas.microsoft.com/office/powerpoint/2010/main" val="355152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BD94-5C65-40C2-9BF8-8377B98A3AE3}"/>
              </a:ext>
            </a:extLst>
          </p:cNvPr>
          <p:cNvSpPr>
            <a:spLocks noGrp="1"/>
          </p:cNvSpPr>
          <p:nvPr>
            <p:ph type="title"/>
          </p:nvPr>
        </p:nvSpPr>
        <p:spPr/>
        <p:txBody>
          <a:bodyPr/>
          <a:lstStyle/>
          <a:p>
            <a:r>
              <a:rPr lang="en-US" dirty="0"/>
              <a:t>Parklet &amp; </a:t>
            </a:r>
            <a:r>
              <a:rPr lang="en-US" dirty="0" err="1"/>
              <a:t>Streatery</a:t>
            </a:r>
            <a:r>
              <a:rPr lang="en-US" dirty="0"/>
              <a:t> Boundaries</a:t>
            </a:r>
          </a:p>
        </p:txBody>
      </p:sp>
      <p:pic>
        <p:nvPicPr>
          <p:cNvPr id="6" name="Picture Placeholder 5">
            <a:extLst>
              <a:ext uri="{FF2B5EF4-FFF2-40B4-BE49-F238E27FC236}">
                <a16:creationId xmlns:a16="http://schemas.microsoft.com/office/drawing/2014/main" id="{6CFF7882-0220-4D1F-A31A-63E7B188547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8316" t="24099" r="26225" b="14167"/>
          <a:stretch/>
        </p:blipFill>
        <p:spPr>
          <a:xfrm>
            <a:off x="3452327" y="681134"/>
            <a:ext cx="5542383" cy="4233941"/>
          </a:xfrm>
        </p:spPr>
      </p:pic>
      <p:sp>
        <p:nvSpPr>
          <p:cNvPr id="4" name="Text Placeholder 3">
            <a:extLst>
              <a:ext uri="{FF2B5EF4-FFF2-40B4-BE49-F238E27FC236}">
                <a16:creationId xmlns:a16="http://schemas.microsoft.com/office/drawing/2014/main" id="{A2F6049E-45AF-42A1-A4EE-151970F621CC}"/>
              </a:ext>
            </a:extLst>
          </p:cNvPr>
          <p:cNvSpPr>
            <a:spLocks noGrp="1"/>
          </p:cNvSpPr>
          <p:nvPr>
            <p:ph type="body" sz="half" idx="2"/>
          </p:nvPr>
        </p:nvSpPr>
        <p:spPr/>
        <p:txBody>
          <a:bodyPr/>
          <a:lstStyle/>
          <a:p>
            <a:r>
              <a:rPr lang="en-US" dirty="0"/>
              <a:t>Fifth Street on the north end, Kittitas/Thurston on south end, railroad to the east, Chelan and Washington to the west.</a:t>
            </a:r>
          </a:p>
        </p:txBody>
      </p:sp>
    </p:spTree>
    <p:extLst>
      <p:ext uri="{BB962C8B-B14F-4D97-AF65-F5344CB8AC3E}">
        <p14:creationId xmlns:p14="http://schemas.microsoft.com/office/powerpoint/2010/main" val="255603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7678-D61B-4961-8A9B-0316349D3511}"/>
              </a:ext>
            </a:extLst>
          </p:cNvPr>
          <p:cNvSpPr>
            <a:spLocks noGrp="1"/>
          </p:cNvSpPr>
          <p:nvPr>
            <p:ph type="title"/>
          </p:nvPr>
        </p:nvSpPr>
        <p:spPr/>
        <p:txBody>
          <a:bodyPr/>
          <a:lstStyle/>
          <a:p>
            <a:r>
              <a:rPr lang="en-US" dirty="0" err="1"/>
              <a:t>Streateries</a:t>
            </a:r>
            <a:endParaRPr lang="en-US" dirty="0"/>
          </a:p>
        </p:txBody>
      </p:sp>
      <p:sp>
        <p:nvSpPr>
          <p:cNvPr id="3" name="Content Placeholder 2">
            <a:extLst>
              <a:ext uri="{FF2B5EF4-FFF2-40B4-BE49-F238E27FC236}">
                <a16:creationId xmlns:a16="http://schemas.microsoft.com/office/drawing/2014/main" id="{28B9EB7A-B18A-4B56-937F-0B9B1EA944BC}"/>
              </a:ext>
            </a:extLst>
          </p:cNvPr>
          <p:cNvSpPr>
            <a:spLocks noGrp="1"/>
          </p:cNvSpPr>
          <p:nvPr>
            <p:ph idx="1"/>
          </p:nvPr>
        </p:nvSpPr>
        <p:spPr/>
        <p:txBody>
          <a:bodyPr>
            <a:normAutofit/>
          </a:bodyPr>
          <a:lstStyle/>
          <a:p>
            <a:r>
              <a:rPr lang="en-US" b="1" dirty="0" err="1"/>
              <a:t>Streatery</a:t>
            </a:r>
            <a:r>
              <a:rPr lang="en-US" b="1" dirty="0"/>
              <a:t>:  </a:t>
            </a:r>
            <a:r>
              <a:rPr lang="en-US" dirty="0"/>
              <a:t>A </a:t>
            </a:r>
            <a:r>
              <a:rPr lang="en-US" dirty="0" err="1"/>
              <a:t>streatery</a:t>
            </a:r>
            <a:r>
              <a:rPr lang="en-US" dirty="0"/>
              <a:t> is a facility that is used specifically to support an adjoining restaurant.  A </a:t>
            </a:r>
            <a:r>
              <a:rPr lang="en-US" dirty="0" err="1"/>
              <a:t>streatery</a:t>
            </a:r>
            <a:r>
              <a:rPr lang="en-US" dirty="0"/>
              <a:t> can be controlled as an exclusive space for the restaurant during business hours.  </a:t>
            </a:r>
            <a:r>
              <a:rPr lang="en-US" dirty="0" err="1"/>
              <a:t>Streateries</a:t>
            </a:r>
            <a:r>
              <a:rPr lang="en-US" dirty="0"/>
              <a:t> must remain open to the public after hours. </a:t>
            </a:r>
            <a:r>
              <a:rPr lang="en-US" dirty="0" err="1"/>
              <a:t>Streateries</a:t>
            </a:r>
            <a:r>
              <a:rPr lang="en-US" dirty="0"/>
              <a:t> are similar to sidewalk cafes except they occupy parking spaces instead of the sidewalk.  Often </a:t>
            </a:r>
            <a:r>
              <a:rPr lang="en-US" dirty="0" err="1"/>
              <a:t>streateries</a:t>
            </a:r>
            <a:r>
              <a:rPr lang="en-US" dirty="0"/>
              <a:t> and sidewalk cafes are combined to create a larger outdoor dining space.</a:t>
            </a:r>
          </a:p>
          <a:p>
            <a:r>
              <a:rPr lang="en-US" dirty="0"/>
              <a:t>Parklets and </a:t>
            </a:r>
            <a:r>
              <a:rPr lang="en-US" dirty="0" err="1"/>
              <a:t>streateries</a:t>
            </a:r>
            <a:r>
              <a:rPr lang="en-US" dirty="0"/>
              <a:t> are only allowed within the boundaries of the Central Business District; only two parklets or </a:t>
            </a:r>
            <a:r>
              <a:rPr lang="en-US" dirty="0" err="1"/>
              <a:t>streateries</a:t>
            </a:r>
            <a:r>
              <a:rPr lang="en-US" dirty="0"/>
              <a:t> may be permitted per block, and only one parklet or </a:t>
            </a:r>
            <a:r>
              <a:rPr lang="en-US" dirty="0" err="1"/>
              <a:t>streatery</a:t>
            </a:r>
            <a:r>
              <a:rPr lang="en-US" dirty="0"/>
              <a:t> may be permitted on each side of the street.  Each parklet or </a:t>
            </a:r>
            <a:r>
              <a:rPr lang="en-US" dirty="0" err="1"/>
              <a:t>streatery</a:t>
            </a:r>
            <a:r>
              <a:rPr lang="en-US" dirty="0"/>
              <a:t> is limited to a maximum of 40 linear feet, requests for additional footage will be reviewed by the Public Works Director on a case by case basis. </a:t>
            </a:r>
          </a:p>
          <a:p>
            <a:r>
              <a:rPr lang="en-US" dirty="0"/>
              <a:t>Design standards &amp; guidelines to be developed in 2021.</a:t>
            </a:r>
          </a:p>
          <a:p>
            <a:endParaRPr lang="en-US" dirty="0"/>
          </a:p>
          <a:p>
            <a:endParaRPr lang="en-US" dirty="0"/>
          </a:p>
        </p:txBody>
      </p:sp>
    </p:spTree>
    <p:extLst>
      <p:ext uri="{BB962C8B-B14F-4D97-AF65-F5344CB8AC3E}">
        <p14:creationId xmlns:p14="http://schemas.microsoft.com/office/powerpoint/2010/main" val="400771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34B-E1CB-4AB6-B8A4-C5DCC5D79C05}"/>
              </a:ext>
            </a:extLst>
          </p:cNvPr>
          <p:cNvSpPr>
            <a:spLocks noGrp="1"/>
          </p:cNvSpPr>
          <p:nvPr>
            <p:ph type="title"/>
          </p:nvPr>
        </p:nvSpPr>
        <p:spPr/>
        <p:txBody>
          <a:bodyPr/>
          <a:lstStyle/>
          <a:p>
            <a:r>
              <a:rPr lang="en-US" dirty="0"/>
              <a:t>Parklets</a:t>
            </a:r>
          </a:p>
        </p:txBody>
      </p:sp>
      <p:sp>
        <p:nvSpPr>
          <p:cNvPr id="3" name="Content Placeholder 2">
            <a:extLst>
              <a:ext uri="{FF2B5EF4-FFF2-40B4-BE49-F238E27FC236}">
                <a16:creationId xmlns:a16="http://schemas.microsoft.com/office/drawing/2014/main" id="{18D379BA-FC9C-46E8-8F4A-4C373F19E8EE}"/>
              </a:ext>
            </a:extLst>
          </p:cNvPr>
          <p:cNvSpPr>
            <a:spLocks noGrp="1"/>
          </p:cNvSpPr>
          <p:nvPr>
            <p:ph idx="1"/>
          </p:nvPr>
        </p:nvSpPr>
        <p:spPr/>
        <p:txBody>
          <a:bodyPr>
            <a:normAutofit/>
          </a:bodyPr>
          <a:lstStyle/>
          <a:p>
            <a:r>
              <a:rPr lang="en-US" b="1" dirty="0"/>
              <a:t>Parklet:  </a:t>
            </a:r>
            <a:r>
              <a:rPr lang="en-US" dirty="0"/>
              <a:t>A parklet is a public space that resembles a park typically with benches or seating areas and greenery such as flower baskets.  Parklets include a creative design approach to add to the aesthetic.  While parklets are often built to support local eateries, they may not be controlled by private businesses.  Parklets are initiated and implemented by the City and required to be open to the public 24 hours per day, 7 days per week.</a:t>
            </a:r>
          </a:p>
          <a:p>
            <a:r>
              <a:rPr lang="en-US" dirty="0"/>
              <a:t>Parklets and </a:t>
            </a:r>
            <a:r>
              <a:rPr lang="en-US" dirty="0" err="1"/>
              <a:t>streateries</a:t>
            </a:r>
            <a:r>
              <a:rPr lang="en-US" dirty="0"/>
              <a:t> are only allowed within the boundaries of the Central Business District; only two parklets or </a:t>
            </a:r>
            <a:r>
              <a:rPr lang="en-US" dirty="0" err="1"/>
              <a:t>streateries</a:t>
            </a:r>
            <a:r>
              <a:rPr lang="en-US" dirty="0"/>
              <a:t> may be permitted per block, and only one parklet or </a:t>
            </a:r>
            <a:r>
              <a:rPr lang="en-US" dirty="0" err="1"/>
              <a:t>streatery</a:t>
            </a:r>
            <a:r>
              <a:rPr lang="en-US" dirty="0"/>
              <a:t> may be permitted on each side of the street.  Each parklet or </a:t>
            </a:r>
            <a:r>
              <a:rPr lang="en-US" dirty="0" err="1"/>
              <a:t>streatery</a:t>
            </a:r>
            <a:r>
              <a:rPr lang="en-US" dirty="0"/>
              <a:t> is limited to a maximum of 40 linear feet, requests for additional footage will be reviewed by the Public Works Director on a case by case basis. </a:t>
            </a:r>
          </a:p>
          <a:p>
            <a:pPr marL="0" indent="0">
              <a:buNone/>
            </a:pPr>
            <a:r>
              <a:rPr lang="en-US" dirty="0"/>
              <a:t>Design standards  &amp; guidelines to be developed in 2021.</a:t>
            </a:r>
          </a:p>
          <a:p>
            <a:endParaRPr lang="en-US" dirty="0"/>
          </a:p>
        </p:txBody>
      </p:sp>
    </p:spTree>
    <p:extLst>
      <p:ext uri="{BB962C8B-B14F-4D97-AF65-F5344CB8AC3E}">
        <p14:creationId xmlns:p14="http://schemas.microsoft.com/office/powerpoint/2010/main" val="77681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6F84-0FB0-4781-B60A-1D7CD1197EB4}"/>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304FFEC8-094C-4BD4-ABEA-54FA84EBCCC5}"/>
              </a:ext>
            </a:extLst>
          </p:cNvPr>
          <p:cNvSpPr>
            <a:spLocks noGrp="1"/>
          </p:cNvSpPr>
          <p:nvPr>
            <p:ph idx="1"/>
          </p:nvPr>
        </p:nvSpPr>
        <p:spPr/>
        <p:txBody>
          <a:bodyPr/>
          <a:lstStyle/>
          <a:p>
            <a:pPr lvl="1">
              <a:buFont typeface="Wingdings" panose="05000000000000000000" pitchFamily="2" charset="2"/>
              <a:buChar char="§"/>
            </a:pPr>
            <a:r>
              <a:rPr lang="en-US" dirty="0"/>
              <a:t>Proposed code includes two new fees  - Sidewalk Cafe permit - $150.00, </a:t>
            </a:r>
            <a:r>
              <a:rPr lang="en-US" dirty="0" err="1"/>
              <a:t>Streatery</a:t>
            </a:r>
            <a:r>
              <a:rPr lang="en-US" dirty="0"/>
              <a:t>  permit - $250.00</a:t>
            </a:r>
          </a:p>
          <a:p>
            <a:pPr lvl="1">
              <a:buFont typeface="Wingdings" panose="05000000000000000000" pitchFamily="2" charset="2"/>
              <a:buChar char="§"/>
            </a:pPr>
            <a:r>
              <a:rPr lang="en-US" dirty="0"/>
              <a:t>Planning Commission will draft design guidelines for parklets and </a:t>
            </a:r>
            <a:r>
              <a:rPr lang="en-US" dirty="0" err="1"/>
              <a:t>streateries</a:t>
            </a:r>
            <a:r>
              <a:rPr lang="en-US" dirty="0"/>
              <a:t> in 2021</a:t>
            </a:r>
          </a:p>
          <a:p>
            <a:pPr lvl="1">
              <a:buFont typeface="Wingdings" panose="05000000000000000000" pitchFamily="2" charset="2"/>
              <a:buChar char="§"/>
            </a:pPr>
            <a:r>
              <a:rPr lang="en-US" dirty="0"/>
              <a:t>Proposed code has been approved by the Wenatchee Downtown Association</a:t>
            </a:r>
          </a:p>
          <a:p>
            <a:pPr lvl="1">
              <a:buFont typeface="Wingdings" panose="05000000000000000000" pitchFamily="2" charset="2"/>
              <a:buChar char="§"/>
            </a:pPr>
            <a:endParaRPr lang="en-US" dirty="0"/>
          </a:p>
          <a:p>
            <a:endParaRPr lang="en-US" dirty="0"/>
          </a:p>
        </p:txBody>
      </p:sp>
      <p:pic>
        <p:nvPicPr>
          <p:cNvPr id="4" name="Picture 3">
            <a:extLst>
              <a:ext uri="{FF2B5EF4-FFF2-40B4-BE49-F238E27FC236}">
                <a16:creationId xmlns:a16="http://schemas.microsoft.com/office/drawing/2014/main" id="{32546B8B-AB28-45B3-936B-741B74168355}"/>
              </a:ext>
            </a:extLst>
          </p:cNvPr>
          <p:cNvPicPr>
            <a:picLocks noChangeAspect="1"/>
          </p:cNvPicPr>
          <p:nvPr/>
        </p:nvPicPr>
        <p:blipFill rotWithShape="1">
          <a:blip r:embed="rId2"/>
          <a:srcRect t="25333" r="74133" b="41333"/>
          <a:stretch/>
        </p:blipFill>
        <p:spPr>
          <a:xfrm>
            <a:off x="564966" y="3517774"/>
            <a:ext cx="3153747" cy="2286000"/>
          </a:xfrm>
          <a:prstGeom prst="rect">
            <a:avLst/>
          </a:prstGeom>
        </p:spPr>
      </p:pic>
      <p:pic>
        <p:nvPicPr>
          <p:cNvPr id="6" name="Picture 5">
            <a:extLst>
              <a:ext uri="{FF2B5EF4-FFF2-40B4-BE49-F238E27FC236}">
                <a16:creationId xmlns:a16="http://schemas.microsoft.com/office/drawing/2014/main" id="{1B323D58-3E31-4A77-8DB8-61CDC3DF9F85}"/>
              </a:ext>
            </a:extLst>
          </p:cNvPr>
          <p:cNvPicPr>
            <a:picLocks noChangeAspect="1"/>
          </p:cNvPicPr>
          <p:nvPr/>
        </p:nvPicPr>
        <p:blipFill rotWithShape="1">
          <a:blip r:embed="rId3">
            <a:extLst>
              <a:ext uri="{28A0092B-C50C-407E-A947-70E740481C1C}">
                <a14:useLocalDpi xmlns:a14="http://schemas.microsoft.com/office/drawing/2010/main" val="0"/>
              </a:ext>
            </a:extLst>
          </a:blip>
          <a:srcRect t="16667"/>
          <a:stretch/>
        </p:blipFill>
        <p:spPr>
          <a:xfrm>
            <a:off x="4515393" y="3175651"/>
            <a:ext cx="3153747" cy="2628123"/>
          </a:xfrm>
          <a:prstGeom prst="rect">
            <a:avLst/>
          </a:prstGeom>
        </p:spPr>
      </p:pic>
      <p:pic>
        <p:nvPicPr>
          <p:cNvPr id="7" name="Picture 6">
            <a:extLst>
              <a:ext uri="{FF2B5EF4-FFF2-40B4-BE49-F238E27FC236}">
                <a16:creationId xmlns:a16="http://schemas.microsoft.com/office/drawing/2014/main" id="{1FFBBD6D-F891-44B9-A0DC-B53AFE19B86B}"/>
              </a:ext>
            </a:extLst>
          </p:cNvPr>
          <p:cNvPicPr>
            <a:picLocks noChangeAspect="1"/>
          </p:cNvPicPr>
          <p:nvPr/>
        </p:nvPicPr>
        <p:blipFill rotWithShape="1">
          <a:blip r:embed="rId4"/>
          <a:srcRect l="311" t="49298" r="73822" b="22322"/>
          <a:stretch/>
        </p:blipFill>
        <p:spPr>
          <a:xfrm>
            <a:off x="8473287" y="3857414"/>
            <a:ext cx="3153747" cy="1946360"/>
          </a:xfrm>
          <a:prstGeom prst="rect">
            <a:avLst/>
          </a:prstGeom>
        </p:spPr>
      </p:pic>
    </p:spTree>
    <p:extLst>
      <p:ext uri="{BB962C8B-B14F-4D97-AF65-F5344CB8AC3E}">
        <p14:creationId xmlns:p14="http://schemas.microsoft.com/office/powerpoint/2010/main" val="418999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BD94-5C65-40C2-9BF8-8377B98A3AE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76513437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77</TotalTime>
  <Words>726</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Calibri Light</vt:lpstr>
      <vt:lpstr>Wingdings</vt:lpstr>
      <vt:lpstr>Retrospect</vt:lpstr>
      <vt:lpstr>Private Use of Outdoor Public Spaces</vt:lpstr>
      <vt:lpstr>History</vt:lpstr>
      <vt:lpstr>Proposed Code</vt:lpstr>
      <vt:lpstr>Sidewalk Cafes</vt:lpstr>
      <vt:lpstr>Parklet &amp; Streatery Boundaries</vt:lpstr>
      <vt:lpstr>Streateries</vt:lpstr>
      <vt:lpstr>Parklets</vt:lpstr>
      <vt:lpstr>Additional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Use of Outdoor Public Spaces</dc:title>
  <dc:creator>Laura Merrill</dc:creator>
  <cp:lastModifiedBy>Laura Merrill</cp:lastModifiedBy>
  <cp:revision>18</cp:revision>
  <dcterms:created xsi:type="dcterms:W3CDTF">2020-11-06T17:56:53Z</dcterms:created>
  <dcterms:modified xsi:type="dcterms:W3CDTF">2020-11-17T22:44:52Z</dcterms:modified>
</cp:coreProperties>
</file>